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98" r:id="rId3"/>
    <p:sldId id="300" r:id="rId4"/>
    <p:sldId id="385" r:id="rId5"/>
    <p:sldId id="343" r:id="rId6"/>
    <p:sldId id="344" r:id="rId7"/>
    <p:sldId id="258" r:id="rId8"/>
    <p:sldId id="259" r:id="rId10"/>
    <p:sldId id="262" r:id="rId11"/>
    <p:sldId id="386" r:id="rId12"/>
    <p:sldId id="387" r:id="rId13"/>
    <p:sldId id="408" r:id="rId14"/>
    <p:sldId id="409" r:id="rId15"/>
    <p:sldId id="410" r:id="rId16"/>
    <p:sldId id="411" r:id="rId17"/>
    <p:sldId id="279" r:id="rId18"/>
    <p:sldId id="388" r:id="rId19"/>
    <p:sldId id="269" r:id="rId20"/>
    <p:sldId id="389" r:id="rId21"/>
    <p:sldId id="271" r:id="rId22"/>
    <p:sldId id="275" r:id="rId23"/>
    <p:sldId id="345" r:id="rId24"/>
    <p:sldId id="301" r:id="rId25"/>
    <p:sldId id="283" r:id="rId26"/>
    <p:sldId id="288" r:id="rId27"/>
    <p:sldId id="289" r:id="rId28"/>
    <p:sldId id="293" r:id="rId29"/>
    <p:sldId id="412" r:id="rId30"/>
    <p:sldId id="299" r:id="rId31"/>
  </p:sldIdLst>
  <p:sldSz cx="9144000" cy="5143500"/>
  <p:notesSz cx="6858000" cy="9144000"/>
  <p:embeddedFontLst>
    <p:embeddedFont>
      <p:font typeface="Open Sans" charset="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D1B"/>
    <a:srgbClr val="DF45BD"/>
    <a:srgbClr val="141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ä¸­åº¦æ ·å¼ 1 - å¼ºè°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00" cy="720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7000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ct val="117000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7000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117000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117000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117000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117000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117000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117000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117000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117000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ct val="117000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8000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16" name="Shape 116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574" name="Shape 574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630" name="Shape 630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30" name="Shape 130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77" name="Shape 177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435" name="Shape 435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94" name="Shape 294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3" name="Shape 323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80" name="Shape 380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490" name="Shape 490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560" name="Shape 560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/>
            </a:lvl1pPr>
          </a:lstStyle>
          <a:p/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/>
            </a:lvl1pPr>
          </a:lstStyle>
          <a:p/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/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654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081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081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081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6106120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6106120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6106120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6106120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1.png"/><Relationship Id="rId3" Type="http://schemas.openxmlformats.org/officeDocument/2006/relationships/image" Target="../media/image70.GIF"/><Relationship Id="rId2" Type="http://schemas.openxmlformats.org/officeDocument/2006/relationships/image" Target="../media/image69.png"/><Relationship Id="rId1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6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don_t-panic-t-shirt-teeturtle_cc84f4f4-cd15-49c2-bff3-6955b9114c8c_800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3386" y="116205"/>
            <a:ext cx="4910614" cy="49106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5950" y="3266440"/>
            <a:ext cx="727710" cy="72771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551623" y="3457099"/>
            <a:ext cx="2418715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1600" b="1">
                <a:solidFill>
                  <a:schemeClr val="bg1"/>
                </a:solidFill>
              </a:rPr>
              <a:t>FERNANDO FOSTER</a:t>
            </a:r>
            <a:endParaRPr lang="x-none" altLang="pt-BR" sz="16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2405" y="1851660"/>
            <a:ext cx="2307590" cy="9823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x-none" altLang="pt-BR" sz="3600" b="1">
                <a:solidFill>
                  <a:schemeClr val="bg1"/>
                </a:solidFill>
                <a:latin typeface="Open Sans" charset="0"/>
              </a:rPr>
              <a:t>ERRO 404</a:t>
            </a:r>
            <a:endParaRPr lang="x-none" altLang="pt-BR" sz="3600" b="1">
              <a:solidFill>
                <a:schemeClr val="bg1"/>
              </a:solidFill>
              <a:latin typeface="Open Sans" charset="0"/>
            </a:endParaRPr>
          </a:p>
          <a:p>
            <a:pPr algn="ctr"/>
            <a:r>
              <a:rPr lang="x-none" altLang="pt-BR" sz="2000">
                <a:solidFill>
                  <a:schemeClr val="bg1"/>
                </a:solidFill>
              </a:rPr>
              <a:t>name not found</a:t>
            </a:r>
            <a:endParaRPr lang="x-none" altLang="pt-BR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git-githu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782955"/>
            <a:ext cx="7155815" cy="35775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Porque Contribuir com Open Source</a:t>
            </a:r>
            <a:r>
              <a:rPr lang="pt-BR" altLang="en-US"/>
              <a:t>?</a:t>
            </a:r>
            <a:endParaRPr lang="pt-B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lang="x-none" altLang="pt-BR"/>
              <a:t>Aprimorar nas linguagens que conhece</a:t>
            </a:r>
            <a:endParaRPr lang="x-none" altLang="pt-BR"/>
          </a:p>
          <a:p>
            <a:pPr>
              <a:lnSpc>
                <a:spcPct val="110000"/>
              </a:lnSpc>
            </a:pPr>
            <a:r>
              <a:rPr lang="x-none" altLang="pt-BR"/>
              <a:t>Conhecer pessoas com interesses similares</a:t>
            </a:r>
            <a:endParaRPr lang="x-none" altLang="pt-BR"/>
          </a:p>
          <a:p>
            <a:pPr>
              <a:lnSpc>
                <a:spcPct val="110000"/>
              </a:lnSpc>
            </a:pPr>
            <a:r>
              <a:rPr lang="x-none" altLang="pt-BR"/>
              <a:t>Encontrar mentores e ensinar os outros</a:t>
            </a:r>
            <a:endParaRPr lang="x-none" altLang="pt-BR"/>
          </a:p>
          <a:p>
            <a:pPr>
              <a:lnSpc>
                <a:spcPct val="110000"/>
              </a:lnSpc>
            </a:pPr>
            <a:r>
              <a:rPr lang="x-none" altLang="pt-BR"/>
              <a:t>Construir uma reputação para carreira</a:t>
            </a:r>
            <a:endParaRPr lang="x-none" altLang="pt-BR"/>
          </a:p>
          <a:p>
            <a:pPr>
              <a:lnSpc>
                <a:spcPct val="110000"/>
              </a:lnSpc>
            </a:pPr>
            <a:r>
              <a:rPr lang="x-none" altLang="pt-BR"/>
              <a:t>Desenvolver habilidades pessoais</a:t>
            </a:r>
            <a:endParaRPr lang="x-none" altLang="pt-BR"/>
          </a:p>
          <a:p>
            <a:pPr>
              <a:lnSpc>
                <a:spcPct val="110000"/>
              </a:lnSpc>
            </a:pPr>
            <a:r>
              <a:rPr lang="x-none" altLang="pt-BR"/>
              <a:t>Isso empodera as pessoas para mudar as coisas, mesmo que aos poucos</a:t>
            </a:r>
            <a:endParaRPr lang="x-none" alt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Como Contribuir</a:t>
            </a:r>
            <a:endParaRPr lang="x-none" alt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343535" indent="-342900">
              <a:lnSpc>
                <a:spcPct val="110000"/>
              </a:lnSpc>
            </a:pPr>
            <a:r>
              <a:rPr lang="x-none"/>
              <a:t>Gosta de planejar eventos</a:t>
            </a:r>
            <a:r>
              <a:rPr lang="pt-BR" altLang="en-US"/>
              <a:t>?</a:t>
            </a:r>
            <a:endParaRPr lang="pt-BR" altLang="en-US"/>
          </a:p>
          <a:p>
            <a:pPr marL="343535" indent="-342900">
              <a:lnSpc>
                <a:spcPct val="110000"/>
              </a:lnSpc>
            </a:pPr>
            <a:r>
              <a:rPr lang="x-none" altLang="pt-BR"/>
              <a:t>Gosta de design</a:t>
            </a:r>
            <a:r>
              <a:rPr lang="pt-BR" altLang="en-US"/>
              <a:t>?</a:t>
            </a:r>
            <a:endParaRPr lang="pt-BR" altLang="en-US"/>
          </a:p>
          <a:p>
            <a:pPr marL="343535" indent="-342900">
              <a:lnSpc>
                <a:spcPct val="110000"/>
              </a:lnSpc>
            </a:pPr>
            <a:r>
              <a:rPr lang="x-none" altLang="pt-BR"/>
              <a:t>Gosta de escrever?</a:t>
            </a:r>
            <a:endParaRPr lang="x-none" altLang="pt-BR"/>
          </a:p>
          <a:p>
            <a:pPr marL="343535" indent="-342900">
              <a:lnSpc>
                <a:spcPct val="110000"/>
              </a:lnSpc>
            </a:pPr>
            <a:r>
              <a:rPr lang="x-none" altLang="pt-BR"/>
              <a:t>Gosta de organizar as coisas?</a:t>
            </a:r>
            <a:endParaRPr lang="x-none" altLang="pt-BR"/>
          </a:p>
          <a:p>
            <a:pPr marL="343535" indent="-342900">
              <a:lnSpc>
                <a:spcPct val="110000"/>
              </a:lnSpc>
            </a:pPr>
            <a:r>
              <a:rPr lang="x-none" altLang="pt-BR"/>
              <a:t>Gosta de programação?</a:t>
            </a:r>
            <a:endParaRPr lang="x-none" altLang="pt-BR"/>
          </a:p>
          <a:p>
            <a:pPr marL="343535" indent="-342900">
              <a:lnSpc>
                <a:spcPct val="110000"/>
              </a:lnSpc>
            </a:pPr>
            <a:r>
              <a:rPr lang="x-none" altLang="pt-BR"/>
              <a:t>Gosta de ajudar as pessoas?</a:t>
            </a:r>
            <a:endParaRPr lang="x-none" altLang="pt-BR"/>
          </a:p>
          <a:p>
            <a:pPr marL="343535" indent="-342900">
              <a:lnSpc>
                <a:spcPct val="110000"/>
              </a:lnSpc>
            </a:pPr>
            <a:r>
              <a:rPr lang="x-none" altLang="pt-BR"/>
              <a:t>Gosta de ajudar no código dos outros?</a:t>
            </a:r>
            <a:endParaRPr lang="x-none" alt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Adote</a:t>
            </a:r>
            <a:endParaRPr lang="x-none" altLang="pt-BR"/>
          </a:p>
        </p:txBody>
      </p:sp>
      <p:pic>
        <p:nvPicPr>
          <p:cNvPr id="4" name="Picture 3" descr="doctocat-brown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870" y="1851660"/>
            <a:ext cx="1800000" cy="1800000"/>
          </a:xfrm>
          <a:prstGeom prst="rect">
            <a:avLst/>
          </a:prstGeom>
        </p:spPr>
      </p:pic>
      <p:pic>
        <p:nvPicPr>
          <p:cNvPr id="5" name="Picture 4" descr="linktocat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2090" y="1851660"/>
            <a:ext cx="2160000" cy="2160000"/>
          </a:xfrm>
          <a:prstGeom prst="rect">
            <a:avLst/>
          </a:prstGeom>
        </p:spPr>
      </p:pic>
      <p:pic>
        <p:nvPicPr>
          <p:cNvPr id="6" name="Picture 5" descr="plumber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275" y="1851660"/>
            <a:ext cx="2160000" cy="2160000"/>
          </a:xfrm>
          <a:prstGeom prst="rect">
            <a:avLst/>
          </a:prstGeom>
        </p:spPr>
      </p:pic>
      <p:pic>
        <p:nvPicPr>
          <p:cNvPr id="7" name="Picture 6" descr="stormtroopoc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5" y="1851660"/>
            <a:ext cx="1800000" cy="1800000"/>
          </a:xfrm>
          <a:prstGeom prst="rect">
            <a:avLst/>
          </a:prstGeom>
        </p:spPr>
      </p:pic>
      <p:pic>
        <p:nvPicPr>
          <p:cNvPr id="8" name="Picture 7" descr="origina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20" y="1851660"/>
            <a:ext cx="2880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Crie</a:t>
            </a:r>
            <a:endParaRPr lang="x-none" altLang="pt-BR"/>
          </a:p>
        </p:txBody>
      </p:sp>
      <p:pic>
        <p:nvPicPr>
          <p:cNvPr id="4" name="Content Placeholder 3" descr="setuptoca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4645" y="1200150"/>
            <a:ext cx="3394710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/>
        </p:nvSpPr>
        <p:spPr>
          <a:xfrm>
            <a:off x="4522298" y="3540557"/>
            <a:ext cx="4005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6682538" y="3540556"/>
            <a:ext cx="4653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5530410" y="4432925"/>
            <a:ext cx="4989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110</a:t>
            </a:r>
          </a:p>
        </p:txBody>
      </p:sp>
      <p:pic>
        <p:nvPicPr>
          <p:cNvPr id="440" name="Shape 440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908265" y="4462193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66397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81352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588" y="4679406"/>
            <a:ext cx="9144000" cy="4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17400" y="4432917"/>
            <a:ext cx="596408" cy="5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344" y="4402350"/>
            <a:ext cx="1560900" cy="5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Leia!</a:t>
            </a:r>
            <a:endParaRPr lang="x-none" altLang="pt-BR"/>
          </a:p>
        </p:txBody>
      </p:sp>
      <p:pic>
        <p:nvPicPr>
          <p:cNvPr id="4" name="Content Placeholder 3" descr="WhatsApp Image 2017-10-10 at 19.37.0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27680" y="1131570"/>
            <a:ext cx="3075940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4522298" y="3540557"/>
            <a:ext cx="4005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6682538" y="3540556"/>
            <a:ext cx="4653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</a:p>
        </p:txBody>
      </p:sp>
      <p:pic>
        <p:nvPicPr>
          <p:cNvPr id="300" name="Shape 300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66397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81352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2150" y="1851540"/>
            <a:ext cx="39243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1975" y="2105930"/>
            <a:ext cx="41433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Pense antes de perguntar</a:t>
            </a:r>
            <a:endParaRPr lang="x-none" altLang="pt-BR"/>
          </a:p>
        </p:txBody>
      </p:sp>
      <p:pic>
        <p:nvPicPr>
          <p:cNvPr id="6" name="Content Placeholder 5" descr="WhatsApp Image 2017-11-01 at 21.31.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39795" y="1200150"/>
            <a:ext cx="2263140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92650" y="2571750"/>
            <a:ext cx="1973580" cy="148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03565" y="2762250"/>
            <a:ext cx="2312670" cy="180276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320" name="Shape 320"/>
          <p:cNvPicPr preferRelativeResize="0"/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9251" b="23850"/>
          <a:stretch>
            <a:fillRect/>
          </a:stretch>
        </p:blipFill>
        <p:spPr>
          <a:xfrm>
            <a:off x="781685" y="2762250"/>
            <a:ext cx="3302635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0" descr="whatsapp-logo-PNG-Transparen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635" y="2720340"/>
            <a:ext cx="1112520" cy="1112520"/>
          </a:xfrm>
          <a:prstGeom prst="rect">
            <a:avLst/>
          </a:prstGeom>
        </p:spPr>
      </p:pic>
      <p:pic>
        <p:nvPicPr>
          <p:cNvPr id="3" name="Picture 2" descr="Rocket.Chat_Logo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85" y="830580"/>
            <a:ext cx="7672070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milky-way-2695569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575" y="-11430"/>
            <a:ext cx="9172575" cy="5154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02931" y="562610"/>
            <a:ext cx="3882390" cy="31629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60000"/>
              </a:lnSpc>
            </a:pPr>
            <a:r>
              <a:rPr lang="x-none" altLang="pt-BR" sz="1800" b="1">
                <a:ln w="19050">
                  <a:noFill/>
                </a:ln>
                <a:solidFill>
                  <a:schemeClr val="bg1"/>
                </a:solidFill>
                <a:sym typeface="+mn-ea"/>
              </a:rPr>
              <a:t>PAI DO ARTHUR E DA ALICE</a:t>
            </a:r>
            <a:endParaRPr lang="x-none" altLang="pt-BR" sz="1800" b="1">
              <a:ln w="19050">
                <a:noFill/>
              </a:ln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x-none" altLang="pt-BR" sz="1800" b="1">
                <a:ln w="19050">
                  <a:noFill/>
                </a:ln>
                <a:solidFill>
                  <a:schemeClr val="bg1"/>
                </a:solidFill>
                <a:sym typeface="+mn-ea"/>
              </a:rPr>
              <a:t>NERD / GEEK</a:t>
            </a:r>
            <a:endParaRPr lang="x-none" altLang="pt-BR" sz="1800" b="1">
              <a:ln w="19050">
                <a:noFill/>
              </a:ln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x-none" altLang="pt-BR" sz="1800" b="1">
                <a:ln w="19050">
                  <a:noFill/>
                </a:ln>
                <a:solidFill>
                  <a:schemeClr val="bg1"/>
                </a:solidFill>
                <a:sym typeface="+mn-ea"/>
              </a:rPr>
              <a:t>ROOTELLA (Roots / Nutella)</a:t>
            </a:r>
            <a:endParaRPr lang="x-none" altLang="pt-BR" sz="1800" b="1">
              <a:ln w="19050">
                <a:noFill/>
              </a:ln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x-none" altLang="pt-BR" sz="1800" b="1">
                <a:ln w="19050">
                  <a:noFill/>
                </a:ln>
                <a:solidFill>
                  <a:schemeClr val="bg1"/>
                </a:solidFill>
                <a:sym typeface="+mn-ea"/>
              </a:rPr>
              <a:t>STARBUCKS \o/</a:t>
            </a:r>
            <a:endParaRPr lang="x-none" altLang="pt-BR" sz="1800" b="1">
              <a:ln w="19050">
                <a:noFill/>
              </a:ln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x-none" altLang="pt-BR" sz="1800" b="1">
                <a:ln w="19050">
                  <a:noFill/>
                </a:ln>
                <a:solidFill>
                  <a:schemeClr val="bg1"/>
                </a:solidFill>
              </a:rPr>
              <a:t>MEMBRO DO GDG CAMPINAS</a:t>
            </a:r>
            <a:endParaRPr lang="x-none" altLang="pt-BR" sz="1800" b="1">
              <a:ln w="19050">
                <a:noFill/>
              </a:ln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x-none" altLang="pt-BR" sz="1800" b="1">
                <a:ln w="19050">
                  <a:noFill/>
                </a:ln>
                <a:solidFill>
                  <a:schemeClr val="bg1"/>
                </a:solidFill>
                <a:sym typeface="+mn-ea"/>
              </a:rPr>
              <a:t>CO-FUNDADOR DA CAS</a:t>
            </a:r>
            <a:endParaRPr lang="x-none" altLang="pt-BR" sz="1800" b="1">
              <a:ln w="19050">
                <a:noFill/>
              </a:ln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x-none" altLang="pt-BR" sz="1800" b="1">
                <a:ln w="19050">
                  <a:noFill/>
                </a:ln>
                <a:solidFill>
                  <a:schemeClr val="bg1"/>
                </a:solidFill>
              </a:rPr>
              <a:t>LOUCO POR INOVAÇÃO</a:t>
            </a:r>
            <a:endParaRPr lang="x-none" altLang="pt-BR" sz="1800" b="1">
              <a:ln w="19050"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13" name="Picture 12" descr="filho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85" y="1124585"/>
            <a:ext cx="2172335" cy="2172335"/>
          </a:xfrm>
          <a:prstGeom prst="rect">
            <a:avLst/>
          </a:prstGeom>
        </p:spPr>
      </p:pic>
      <p:pic>
        <p:nvPicPr>
          <p:cNvPr id="2" name="Picture 1" descr="logo_ca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5" y="4048760"/>
            <a:ext cx="2825115" cy="677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gdgcampin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50" y="3643630"/>
            <a:ext cx="4314825" cy="14998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53690" y="2590800"/>
            <a:ext cx="3343275" cy="118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TextBox 0"/>
          <p:cNvSpPr txBox="1"/>
          <p:nvPr/>
        </p:nvSpPr>
        <p:spPr>
          <a:xfrm>
            <a:off x="1410970" y="1773555"/>
            <a:ext cx="6257925" cy="7423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4000">
                <a:latin typeface="Open Sans" charset="0"/>
              </a:rPr>
              <a:t>ENCONTRE A SUA TURMA</a:t>
            </a:r>
            <a:endParaRPr lang="x-none" altLang="pt-BR" sz="4000">
              <a:latin typeface="Open Sans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/>
          <p:nvPr>
            <p:ph idx="1"/>
          </p:nvPr>
        </p:nvGraphicFramePr>
        <p:xfrm>
          <a:off x="4572000" y="678815"/>
          <a:ext cx="4283075" cy="383603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43835"/>
                <a:gridCol w="1539240"/>
              </a:tblGrid>
              <a:tr h="31813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GRUPO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MEMBROS</a:t>
                      </a:r>
                      <a:endParaRPr lang="x-none"/>
                    </a:p>
                  </a:txBody>
                  <a:tcPr/>
                </a:tc>
              </a:tr>
              <a:tr h="35179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GDG CAMPINAS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2235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CAMPINAS FRONT-END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1381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NODESCHOOL CAMPINAS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739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SOUJAVA CAMPINAS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617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DATA SCIENCE CAMPINAS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574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DOCKER CAMPINAS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552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PYTHON CAMPINAS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488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REACT CAMPINAS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472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LHC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354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PHPSP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600">
                          <a:latin typeface="Open Sans" charset="0"/>
                        </a:rPr>
                        <a:t>269</a:t>
                      </a:r>
                      <a:endParaRPr lang="x-none" sz="1600">
                        <a:latin typeface="Open San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 descr="global_4585106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" y="2902585"/>
            <a:ext cx="1144905" cy="699770"/>
          </a:xfrm>
          <a:prstGeom prst="rect">
            <a:avLst/>
          </a:prstGeom>
        </p:spPr>
      </p:pic>
      <p:pic>
        <p:nvPicPr>
          <p:cNvPr id="3" name="Picture 2" descr="gdgcampin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5575"/>
            <a:ext cx="4314825" cy="1499870"/>
          </a:xfrm>
          <a:prstGeom prst="rect">
            <a:avLst/>
          </a:prstGeom>
        </p:spPr>
      </p:pic>
      <p:pic>
        <p:nvPicPr>
          <p:cNvPr id="5" name="Picture 4" descr="logo-phps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2915285"/>
            <a:ext cx="1786255" cy="715010"/>
          </a:xfrm>
          <a:prstGeom prst="rect">
            <a:avLst/>
          </a:prstGeom>
        </p:spPr>
      </p:pic>
      <p:pic>
        <p:nvPicPr>
          <p:cNvPr id="7" name="Picture 6" descr="global_4600097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" y="1322705"/>
            <a:ext cx="1321435" cy="1423670"/>
          </a:xfrm>
          <a:prstGeom prst="rect">
            <a:avLst/>
          </a:prstGeom>
        </p:spPr>
      </p:pic>
      <p:pic>
        <p:nvPicPr>
          <p:cNvPr id="8" name="Picture 7" descr="comunidade-node"/>
          <p:cNvPicPr>
            <a:picLocks noChangeAspect="1"/>
          </p:cNvPicPr>
          <p:nvPr/>
        </p:nvPicPr>
        <p:blipFill>
          <a:blip r:embed="rId5">
            <a:clrChange>
              <a:clrFrom>
                <a:srgbClr val="F9F3F3">
                  <a:alpha val="100000"/>
                </a:srgbClr>
              </a:clrFrom>
              <a:clrTo>
                <a:srgbClr val="F9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740" y="1386205"/>
            <a:ext cx="2465705" cy="1233170"/>
          </a:xfrm>
          <a:prstGeom prst="rect">
            <a:avLst/>
          </a:prstGeom>
        </p:spPr>
      </p:pic>
      <p:pic>
        <p:nvPicPr>
          <p:cNvPr id="9" name="Picture 8" descr="comunidade-python"/>
          <p:cNvPicPr>
            <a:picLocks noChangeAspect="1"/>
          </p:cNvPicPr>
          <p:nvPr/>
        </p:nvPicPr>
        <p:blipFill>
          <a:blip r:embed="rId6">
            <a:clrChange>
              <a:clrFrom>
                <a:srgbClr val="F9F3F3">
                  <a:alpha val="100000"/>
                </a:srgbClr>
              </a:clrFrom>
              <a:clrTo>
                <a:srgbClr val="F9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095" y="3848735"/>
            <a:ext cx="2174240" cy="1087755"/>
          </a:xfrm>
          <a:prstGeom prst="rect">
            <a:avLst/>
          </a:prstGeom>
        </p:spPr>
      </p:pic>
      <p:pic>
        <p:nvPicPr>
          <p:cNvPr id="10" name="Picture 9" descr="highres_4650293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8570" y="4052570"/>
            <a:ext cx="1420495" cy="7454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astelo-creative-space-logo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2010" y="2302510"/>
            <a:ext cx="2400935" cy="633730"/>
          </a:xfrm>
          <a:prstGeom prst="rect">
            <a:avLst/>
          </a:prstGeom>
        </p:spPr>
      </p:pic>
      <p:pic>
        <p:nvPicPr>
          <p:cNvPr id="5" name="Picture 4" descr="logo-we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3190240"/>
            <a:ext cx="1076325" cy="1107440"/>
          </a:xfrm>
          <a:prstGeom prst="rect">
            <a:avLst/>
          </a:prstGeom>
        </p:spPr>
      </p:pic>
      <p:pic>
        <p:nvPicPr>
          <p:cNvPr id="6" name="Picture 5" descr="superlogicalab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385" y="1091565"/>
            <a:ext cx="3766820" cy="9188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4522298" y="3540557"/>
            <a:ext cx="4005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6682538" y="3540556"/>
            <a:ext cx="4653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</a:p>
        </p:txBody>
      </p:sp>
      <p:pic>
        <p:nvPicPr>
          <p:cNvPr id="496" name="Shape 496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66397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81352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11730" y="1131570"/>
            <a:ext cx="42672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/>
        </p:nvSpPr>
        <p:spPr>
          <a:xfrm>
            <a:off x="4522298" y="3540557"/>
            <a:ext cx="4005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6682538" y="3540556"/>
            <a:ext cx="4653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</a:p>
        </p:txBody>
      </p:sp>
      <p:pic>
        <p:nvPicPr>
          <p:cNvPr id="566" name="Shape 566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66397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Shape 567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81352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99385" y="1219030"/>
            <a:ext cx="353377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/>
        </p:nvSpPr>
        <p:spPr>
          <a:xfrm>
            <a:off x="4522298" y="3540557"/>
            <a:ext cx="4005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6682538" y="3540556"/>
            <a:ext cx="4653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</a:p>
        </p:txBody>
      </p:sp>
      <p:pic>
        <p:nvPicPr>
          <p:cNvPr id="580" name="Shape 580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66397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81352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38705" y="451760"/>
            <a:ext cx="5654499" cy="423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/>
        </p:nvSpPr>
        <p:spPr>
          <a:xfrm>
            <a:off x="4522298" y="3540557"/>
            <a:ext cx="4005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6682538" y="3540556"/>
            <a:ext cx="4653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</a:p>
        </p:txBody>
      </p:sp>
      <p:pic>
        <p:nvPicPr>
          <p:cNvPr id="636" name="Shape 636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66397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Shape 637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81352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0" y="972163"/>
            <a:ext cx="60960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Começe por aqui</a:t>
            </a:r>
            <a:endParaRPr lang="x-none" altLang="pt-BR"/>
          </a:p>
        </p:txBody>
      </p:sp>
      <p:pic>
        <p:nvPicPr>
          <p:cNvPr id="4" name="Picture 3" descr="static_qr_code_withou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820" y="1256665"/>
            <a:ext cx="2907030" cy="2907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1730" y="4164330"/>
            <a:ext cx="5008880" cy="417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2000">
                <a:latin typeface="Open Sans" charset="0"/>
              </a:rPr>
              <a:t>https://ferfoster.github.io/OpenTech</a:t>
            </a:r>
            <a:endParaRPr lang="pt-BR" altLang="en-US" sz="2000">
              <a:latin typeface="Open Sans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6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Group 16"/>
          <p:cNvGrpSpPr/>
          <p:nvPr/>
        </p:nvGrpSpPr>
        <p:grpSpPr>
          <a:xfrm>
            <a:off x="971550" y="2023745"/>
            <a:ext cx="3338195" cy="898525"/>
            <a:chOff x="993" y="2955"/>
            <a:chExt cx="5257" cy="1415"/>
          </a:xfrm>
        </p:grpSpPr>
        <p:sp>
          <p:nvSpPr>
            <p:cNvPr id="6" name="Oval 5"/>
            <p:cNvSpPr/>
            <p:nvPr/>
          </p:nvSpPr>
          <p:spPr>
            <a:xfrm>
              <a:off x="993" y="2964"/>
              <a:ext cx="1406" cy="1406"/>
            </a:xfrm>
            <a:prstGeom prst="ellipse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 sz="105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44" y="2955"/>
              <a:ext cx="3503" cy="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x-none" altLang="pt-BR" sz="1050" b="1">
                  <a:solidFill>
                    <a:schemeClr val="bg1"/>
                  </a:solidFill>
                </a:rPr>
                <a:t>FERNANDO FOSTER SILVA</a:t>
              </a:r>
              <a:endParaRPr lang="x-none" altLang="pt-BR" sz="1050" b="1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4" y="3296"/>
              <a:ext cx="3586" cy="1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x-none" altLang="pt-BR" sz="1200">
                  <a:solidFill>
                    <a:schemeClr val="bg1">
                      <a:lumMod val="85000"/>
                    </a:schemeClr>
                  </a:solidFill>
                </a:rPr>
                <a:t>@brondwoo</a:t>
              </a:r>
              <a:endParaRPr lang="x-none" altLang="pt-BR" sz="120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x-none" altLang="pt-BR" sz="1200">
                  <a:solidFill>
                    <a:schemeClr val="bg1">
                      <a:lumMod val="85000"/>
                    </a:schemeClr>
                  </a:solidFill>
                </a:rPr>
                <a:t>fernando@casbrasil.com.br</a:t>
              </a:r>
              <a:endParaRPr lang="x-none" altLang="pt-BR" sz="120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x-none" altLang="pt-BR" sz="1200">
                  <a:solidFill>
                    <a:schemeClr val="bg1">
                      <a:lumMod val="85000"/>
                    </a:schemeClr>
                  </a:solidFill>
                </a:rPr>
                <a:t>github.io/ferfoster</a:t>
              </a:r>
              <a:endParaRPr lang="x-none" altLang="pt-BR" sz="12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00020" y="3948430"/>
            <a:ext cx="2411730" cy="539750"/>
            <a:chOff x="3352" y="5664"/>
            <a:chExt cx="3798" cy="850"/>
          </a:xfrm>
        </p:grpSpPr>
        <p:sp>
          <p:nvSpPr>
            <p:cNvPr id="2" name="Oval 1"/>
            <p:cNvSpPr/>
            <p:nvPr/>
          </p:nvSpPr>
          <p:spPr>
            <a:xfrm>
              <a:off x="6300" y="5664"/>
              <a:ext cx="850" cy="850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 sz="105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52" y="5748"/>
              <a:ext cx="2946" cy="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x-none" altLang="pt-BR" sz="1050" b="1">
                  <a:solidFill>
                    <a:schemeClr val="bg1">
                      <a:lumMod val="75000"/>
                    </a:schemeClr>
                  </a:solidFill>
                </a:rPr>
                <a:t>Rodrigo (PokemaoBr)</a:t>
              </a:r>
              <a:endParaRPr lang="x-none" altLang="pt-BR" sz="105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65" y="6039"/>
              <a:ext cx="1893" cy="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pt-BR" sz="1200">
                  <a:solidFill>
                    <a:schemeClr val="bg1">
                      <a:lumMod val="75000"/>
                    </a:schemeClr>
                  </a:solidFill>
                  <a:sym typeface="+mn-ea"/>
                </a:rPr>
                <a:t>@pokemaobr</a:t>
              </a:r>
              <a:endParaRPr lang="pt-BR" altLang="pt-BR" sz="1200">
                <a:solidFill>
                  <a:schemeClr val="bg1">
                    <a:lumMod val="75000"/>
                  </a:schemeClr>
                </a:solidFill>
                <a:sym typeface="+mn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31820" y="411480"/>
            <a:ext cx="287147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3600">
                <a:solidFill>
                  <a:schemeClr val="bg1"/>
                </a:solidFill>
              </a:rPr>
              <a:t>OBRIGADO!</a:t>
            </a:r>
            <a:endParaRPr lang="x-none" altLang="pt-BR" sz="36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9740" y="3482340"/>
            <a:ext cx="1875155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>
                <a:solidFill>
                  <a:schemeClr val="bg1">
                    <a:lumMod val="75000"/>
                  </a:schemeClr>
                </a:solidFill>
              </a:rPr>
              <a:t>AGRADECIMENTOS</a:t>
            </a:r>
            <a:endParaRPr lang="x-none" altLang="pt-B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 descr="giph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90" y="1851660"/>
            <a:ext cx="3599002" cy="270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2920" y="1080770"/>
            <a:ext cx="3166745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>
                <a:solidFill>
                  <a:schemeClr val="bg1"/>
                </a:solidFill>
              </a:rPr>
              <a:t>Até logo e obrigado pelos peixes!</a:t>
            </a:r>
            <a:endParaRPr lang="x-none" altLang="pt-BR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3860" y="3869690"/>
            <a:ext cx="2190750" cy="539750"/>
            <a:chOff x="1377" y="6478"/>
            <a:chExt cx="3450" cy="850"/>
          </a:xfrm>
        </p:grpSpPr>
        <p:sp>
          <p:nvSpPr>
            <p:cNvPr id="4" name="Oval 3"/>
            <p:cNvSpPr/>
            <p:nvPr/>
          </p:nvSpPr>
          <p:spPr>
            <a:xfrm flipH="1">
              <a:off x="1377" y="6478"/>
              <a:ext cx="850" cy="850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 sz="10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71" y="6602"/>
              <a:ext cx="2556" cy="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x-none" altLang="pt-BR" sz="1050" b="1">
                  <a:solidFill>
                    <a:schemeClr val="bg1">
                      <a:lumMod val="75000"/>
                    </a:schemeClr>
                  </a:solidFill>
                </a:rPr>
                <a:t>Sebastian Webber</a:t>
              </a:r>
              <a:endParaRPr lang="x-none" altLang="pt-BR" sz="105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24" y="6893"/>
              <a:ext cx="2258" cy="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pt-BR" sz="1200">
                  <a:solidFill>
                    <a:schemeClr val="bg1">
                      <a:lumMod val="75000"/>
                    </a:schemeClr>
                  </a:solidFill>
                  <a:sym typeface="+mn-ea"/>
                </a:rPr>
                <a:t>@sebastian_swc</a:t>
              </a:r>
              <a:endParaRPr lang="pt-BR" sz="1200">
                <a:solidFill>
                  <a:schemeClr val="bg1">
                    <a:lumMod val="75000"/>
                  </a:schemeClr>
                </a:solidFill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milky-way-2695569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9172575" cy="5154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2081" y="483870"/>
            <a:ext cx="1031240" cy="6762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60000"/>
              </a:lnSpc>
            </a:pPr>
            <a:r>
              <a:rPr lang="x-none" altLang="pt-BR" sz="2400" b="1">
                <a:ln w="19050">
                  <a:noFill/>
                </a:ln>
                <a:solidFill>
                  <a:schemeClr val="bg1"/>
                </a:solidFill>
              </a:rPr>
              <a:t>1990</a:t>
            </a:r>
            <a:endParaRPr lang="x-none" altLang="pt-BR" sz="2400" b="1">
              <a:ln w="19050"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2" name="Picture 1" descr="MIC-TORINO-PC_XT_Model_2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852295"/>
            <a:ext cx="3654425" cy="2432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2181860"/>
            <a:ext cx="3165475" cy="13315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2000">
                <a:solidFill>
                  <a:schemeClr val="bg1"/>
                </a:solidFill>
                <a:latin typeface="Open Sans" charset="0"/>
              </a:rPr>
              <a:t>8 Mhz de processamento</a:t>
            </a:r>
            <a:endParaRPr lang="x-none" altLang="pt-BR" sz="2000">
              <a:solidFill>
                <a:schemeClr val="bg1"/>
              </a:solidFill>
              <a:latin typeface="Open Sans" charset="0"/>
            </a:endParaRPr>
          </a:p>
          <a:p>
            <a:r>
              <a:rPr lang="x-none" altLang="pt-BR" sz="2000">
                <a:solidFill>
                  <a:schemeClr val="bg1"/>
                </a:solidFill>
                <a:latin typeface="Open Sans" charset="0"/>
              </a:rPr>
              <a:t>128 kb de RAM</a:t>
            </a:r>
            <a:endParaRPr lang="x-none" altLang="pt-BR" sz="2000">
              <a:solidFill>
                <a:schemeClr val="bg1"/>
              </a:solidFill>
              <a:latin typeface="Open Sans" charset="0"/>
            </a:endParaRPr>
          </a:p>
          <a:p>
            <a:r>
              <a:rPr lang="x-none" altLang="pt-BR" sz="2000">
                <a:solidFill>
                  <a:schemeClr val="bg1"/>
                </a:solidFill>
                <a:latin typeface="Open Sans" charset="0"/>
              </a:rPr>
              <a:t>Sem Mouse</a:t>
            </a:r>
            <a:endParaRPr lang="x-none" altLang="pt-BR" sz="2000">
              <a:solidFill>
                <a:schemeClr val="bg1"/>
              </a:solidFill>
              <a:latin typeface="Open Sans" charset="0"/>
            </a:endParaRPr>
          </a:p>
          <a:p>
            <a:r>
              <a:rPr lang="x-none" altLang="pt-BR" sz="2000">
                <a:solidFill>
                  <a:schemeClr val="bg1"/>
                </a:solidFill>
                <a:latin typeface="Open Sans" charset="0"/>
              </a:rPr>
              <a:t>OS DOS 2.0</a:t>
            </a:r>
            <a:endParaRPr lang="x-none" altLang="pt-BR" sz="2000">
              <a:solidFill>
                <a:schemeClr val="bg1"/>
              </a:solidFill>
              <a:latin typeface="Open Sans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TextBox 7"/>
          <p:cNvSpPr txBox="1"/>
          <p:nvPr/>
        </p:nvSpPr>
        <p:spPr>
          <a:xfrm>
            <a:off x="3773170" y="5080"/>
            <a:ext cx="1597660" cy="1066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60000"/>
              </a:lnSpc>
            </a:pPr>
            <a:r>
              <a:rPr lang="x-none" altLang="pt-BR" sz="40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1996</a:t>
            </a:r>
            <a:endParaRPr lang="x-none" altLang="pt-BR" sz="40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 descr="6795467691_3d5ba8e7e2_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3095" y="2898140"/>
            <a:ext cx="5325110" cy="1619250"/>
          </a:xfrm>
          <a:prstGeom prst="rect">
            <a:avLst/>
          </a:prstGeom>
        </p:spPr>
      </p:pic>
      <p:pic>
        <p:nvPicPr>
          <p:cNvPr id="3" name="Picture 2" descr="produto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048" r="15248" b="49427"/>
          <a:stretch>
            <a:fillRect/>
          </a:stretch>
        </p:blipFill>
        <p:spPr>
          <a:xfrm>
            <a:off x="2851785" y="1131570"/>
            <a:ext cx="3428365" cy="1458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milky-way-2695569_1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9172575" cy="5154930"/>
          </a:xfrm>
          <a:prstGeom prst="rect">
            <a:avLst/>
          </a:prstGeom>
        </p:spPr>
      </p:pic>
      <p:pic>
        <p:nvPicPr>
          <p:cNvPr id="4" name="Picture 3" descr="075_mircset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0" y="1259205"/>
            <a:ext cx="4311650" cy="32340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6735" y="412115"/>
            <a:ext cx="2957195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2800">
                <a:solidFill>
                  <a:schemeClr val="bg1"/>
                </a:solidFill>
              </a:rPr>
              <a:t>HELLO WORLD!</a:t>
            </a:r>
            <a:endParaRPr lang="x-none" altLang="pt-BR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522298" y="3540557"/>
            <a:ext cx="4005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682538" y="3540556"/>
            <a:ext cx="4653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5530410" y="4432925"/>
            <a:ext cx="4989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110</a:t>
            </a:r>
          </a:p>
        </p:txBody>
      </p:sp>
      <p:pic>
        <p:nvPicPr>
          <p:cNvPr id="121" name="Shape 121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908265" y="4462193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66397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81352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ilky-way-2695569_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0"/>
            <a:ext cx="9172575" cy="5154930"/>
          </a:xfrm>
          <a:prstGeom prst="rect">
            <a:avLst/>
          </a:prstGeom>
        </p:spPr>
      </p:pic>
      <p:pic>
        <p:nvPicPr>
          <p:cNvPr id="1" name="Picture 0" descr="handshake-2009195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" y="295275"/>
            <a:ext cx="9063990" cy="484378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4522298" y="3540557"/>
            <a:ext cx="4005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6682538" y="3540556"/>
            <a:ext cx="465300" cy="276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</a:t>
            </a:r>
          </a:p>
        </p:txBody>
      </p:sp>
      <p:pic>
        <p:nvPicPr>
          <p:cNvPr id="136" name="Shape 136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66397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D:\Desktop\1366762550_Messaging_al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81352" y="3576218"/>
            <a:ext cx="205800" cy="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22465" y="452463"/>
            <a:ext cx="381000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8940" y="640435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TextBox 0"/>
          <p:cNvSpPr txBox="1"/>
          <p:nvPr/>
        </p:nvSpPr>
        <p:spPr>
          <a:xfrm>
            <a:off x="4809490" y="3783330"/>
            <a:ext cx="411734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 sz="1800"/>
              <a:t>NEM TODO OPEN SOURCE É LIVRE</a:t>
            </a:r>
            <a:endParaRPr lang="x-none" altLang="pt-BR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stgresql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1132205"/>
            <a:ext cx="5809615" cy="2666365"/>
          </a:xfrm>
          <a:prstGeom prst="rect">
            <a:avLst/>
          </a:prstGeom>
        </p:spPr>
      </p:pic>
      <p:pic>
        <p:nvPicPr>
          <p:cNvPr id="187" name="Shape 18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62935" y="579120"/>
            <a:ext cx="1991360" cy="48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2095" y="1530985"/>
            <a:ext cx="1233805" cy="102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592950" y="90475"/>
            <a:ext cx="1320850" cy="11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431665" y="3071495"/>
            <a:ext cx="2086610" cy="55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61223" y="2475"/>
            <a:ext cx="2304053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0" descr="1200px-OpenSUSE_official-logo-color.sv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215" y="4000500"/>
            <a:ext cx="1588135" cy="1006475"/>
          </a:xfrm>
          <a:prstGeom prst="rect">
            <a:avLst/>
          </a:prstGeom>
        </p:spPr>
      </p:pic>
      <p:pic>
        <p:nvPicPr>
          <p:cNvPr id="2" name="Picture 1" descr="2000px-Logo-ubuntu_cof-white_orange-hex.sv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4605" y="3200400"/>
            <a:ext cx="1358265" cy="1358265"/>
          </a:xfrm>
          <a:prstGeom prst="rect">
            <a:avLst/>
          </a:prstGeom>
        </p:spPr>
      </p:pic>
      <p:pic>
        <p:nvPicPr>
          <p:cNvPr id="3" name="Picture 2" descr="2000px-PHP-logo.sv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735" y="2922270"/>
            <a:ext cx="1458595" cy="787400"/>
          </a:xfrm>
          <a:prstGeom prst="rect">
            <a:avLst/>
          </a:prstGeom>
        </p:spPr>
      </p:pic>
      <p:pic>
        <p:nvPicPr>
          <p:cNvPr id="5" name="Picture 4" descr="git_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4930" y="1036955"/>
            <a:ext cx="930910" cy="930910"/>
          </a:xfrm>
          <a:prstGeom prst="rect">
            <a:avLst/>
          </a:prstGeom>
        </p:spPr>
      </p:pic>
      <p:pic>
        <p:nvPicPr>
          <p:cNvPr id="6" name="Picture 5" descr="golang.sh-600x60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1725" y="1132205"/>
            <a:ext cx="1403350" cy="1403350"/>
          </a:xfrm>
          <a:prstGeom prst="rect">
            <a:avLst/>
          </a:prstGeom>
        </p:spPr>
      </p:pic>
      <p:pic>
        <p:nvPicPr>
          <p:cNvPr id="7" name="Picture 6" descr="logo_debian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2845" y="3891280"/>
            <a:ext cx="2058670" cy="995045"/>
          </a:xfrm>
          <a:prstGeom prst="rect">
            <a:avLst/>
          </a:prstGeom>
        </p:spPr>
      </p:pic>
      <p:pic>
        <p:nvPicPr>
          <p:cNvPr id="8" name="Picture 7" descr="opengraph-icon-200x20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9350" y="229235"/>
            <a:ext cx="1247775" cy="1247775"/>
          </a:xfrm>
          <a:prstGeom prst="rect">
            <a:avLst/>
          </a:prstGeom>
        </p:spPr>
      </p:pic>
      <p:pic>
        <p:nvPicPr>
          <p:cNvPr id="10" name="Picture 9" descr="Linux_Mint_logo_submission.sv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2095" y="4011930"/>
            <a:ext cx="306451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pt-BR"/>
              <a:t>ALTERNATIVAS</a:t>
            </a:r>
            <a:endParaRPr lang="x-none" altLang="pt-BR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457200" y="1002030"/>
          <a:ext cx="8229600" cy="395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4417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Caro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Software Livre / OpenSource / Free</a:t>
                      </a:r>
                      <a:endParaRPr lang="x-none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Microsoft Office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LibreOffice, WPS (Não é open mas é lindo)</a:t>
                      </a:r>
                      <a:endParaRPr lang="x-none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Windows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Linux: Debian, openSuse, Mint, Ubuntu</a:t>
                      </a:r>
                      <a:endParaRPr lang="x-none"/>
                    </a:p>
                    <a:p>
                      <a:pPr>
                        <a:buNone/>
                      </a:pPr>
                      <a:r>
                        <a:rPr lang="x-none"/>
                        <a:t>BSD: freeBSD, OpenBSD</a:t>
                      </a:r>
                      <a:endParaRPr lang="x-none"/>
                    </a:p>
                  </a:txBody>
                  <a:tcPr/>
                </a:tc>
              </a:tr>
              <a:tr h="34417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Adobe Photoshop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GIMP</a:t>
                      </a:r>
                      <a:endParaRPr lang="x-none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Corew Draw, Adobe Ilustrator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Inkscape</a:t>
                      </a:r>
                      <a:endParaRPr lang="x-none"/>
                    </a:p>
                  </a:txBody>
                  <a:tcPr/>
                </a:tc>
              </a:tr>
              <a:tr h="34417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Autocad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FreeCad</a:t>
                      </a:r>
                      <a:endParaRPr lang="x-none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Slack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Rocket.chat</a:t>
                      </a:r>
                      <a:endParaRPr lang="x-none"/>
                    </a:p>
                  </a:txBody>
                  <a:tcPr/>
                </a:tc>
              </a:tr>
              <a:tr h="34417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Trello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Wekan</a:t>
                      </a:r>
                      <a:endParaRPr lang="x-none"/>
                    </a:p>
                  </a:txBody>
                  <a:tcPr/>
                </a:tc>
              </a:tr>
              <a:tr h="344170">
                <a:tc>
                  <a:txBody>
                    <a:bodyPr/>
                    <a:p>
                      <a:pPr>
                        <a:buNone/>
                      </a:pPr>
                      <a:r>
                        <a:t>Adobe Premiere Pro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OpenShot</a:t>
                      </a:r>
                      <a:endParaRPr lang="x-none"/>
                    </a:p>
                  </a:txBody>
                  <a:tcPr/>
                </a:tc>
              </a:tr>
              <a:tr h="34353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Sound Forge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Audacity</a:t>
                      </a:r>
                      <a:endParaRPr lang="x-none"/>
                    </a:p>
                  </a:txBody>
                  <a:tcPr/>
                </a:tc>
              </a:tr>
              <a:tr h="34417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Camtasia Studio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Open Broadcaster Software</a:t>
                      </a:r>
                      <a:endParaRPr lang="x-none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</Words>
  <Application>Kingsoft Office WPP</Application>
  <PresentationFormat/>
  <Paragraphs>206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Arial </vt:lpstr>
      <vt:lpstr>宋体 </vt:lpstr>
      <vt:lpstr>Open Sans</vt:lpstr>
      <vt:lpstr>1_Default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ALTERNATIVAS</vt:lpstr>
      <vt:lpstr>PowerPoint 演示文稿</vt:lpstr>
      <vt:lpstr>Porque Contribuir com Open Source?</vt:lpstr>
      <vt:lpstr>Como Contribuir</vt:lpstr>
      <vt:lpstr>Adote</vt:lpstr>
      <vt:lpstr>Crie</vt:lpstr>
      <vt:lpstr>PowerPoint 演示文稿</vt:lpstr>
      <vt:lpstr>Leia!</vt:lpstr>
      <vt:lpstr>PowerPoint 演示文稿</vt:lpstr>
      <vt:lpstr>Pense antes de perguntar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Começe por aqui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brondwoo</cp:lastModifiedBy>
  <cp:revision>17</cp:revision>
  <dcterms:created xsi:type="dcterms:W3CDTF">2017-11-27T14:37:39Z</dcterms:created>
  <dcterms:modified xsi:type="dcterms:W3CDTF">2017-11-27T14:37:39Z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1046-10.1.0.5707</vt:lpwstr>
  </property>
</Properties>
</file>